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1" r:id="rId3"/>
    <p:sldId id="282" r:id="rId4"/>
    <p:sldId id="257" r:id="rId5"/>
    <p:sldId id="258" r:id="rId6"/>
    <p:sldId id="291" r:id="rId7"/>
    <p:sldId id="259" r:id="rId8"/>
    <p:sldId id="294" r:id="rId9"/>
    <p:sldId id="261" r:id="rId10"/>
    <p:sldId id="262" r:id="rId11"/>
    <p:sldId id="292" r:id="rId12"/>
    <p:sldId id="265" r:id="rId13"/>
    <p:sldId id="266" r:id="rId14"/>
    <p:sldId id="267" r:id="rId15"/>
    <p:sldId id="289" r:id="rId16"/>
    <p:sldId id="268" r:id="rId17"/>
    <p:sldId id="290" r:id="rId18"/>
    <p:sldId id="283" r:id="rId19"/>
    <p:sldId id="269" r:id="rId20"/>
    <p:sldId id="270" r:id="rId21"/>
    <p:sldId id="298" r:id="rId22"/>
    <p:sldId id="286" r:id="rId23"/>
    <p:sldId id="287" r:id="rId24"/>
    <p:sldId id="288" r:id="rId25"/>
    <p:sldId id="299" r:id="rId26"/>
    <p:sldId id="300" r:id="rId27"/>
    <p:sldId id="302" r:id="rId28"/>
    <p:sldId id="303" r:id="rId29"/>
    <p:sldId id="304" r:id="rId30"/>
    <p:sldId id="305" r:id="rId31"/>
    <p:sldId id="279" r:id="rId32"/>
    <p:sldId id="280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2"/>
    <p:restoredTop sz="94590"/>
  </p:normalViewPr>
  <p:slideViewPr>
    <p:cSldViewPr snapToGrid="0" snapToObjects="1">
      <p:cViewPr varScale="1">
        <p:scale>
          <a:sx n="98" d="100"/>
          <a:sy n="9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0EF48-DC89-AC47-B3E4-CF67B1AC356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2BCA5-447C-6946-8F58-E494871CA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2BCA5-447C-6946-8F58-E494871CA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3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3A4CE-8948-E24F-ADFD-DD02801FE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7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EB69-4347-F140-BDA6-1CC76353DD1F}" type="datetime1">
              <a:rPr lang="en-GB" smtClean="0"/>
              <a:t>30/06/2017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4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960B-0085-CD44-A4A1-05FCF360FEF0}" type="datetime1">
              <a:rPr lang="en-GB" smtClean="0"/>
              <a:t>30/06/2017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2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72BD-272F-FC44-9B0C-478FA7C2C998}" type="datetime1">
              <a:rPr lang="en-GB" smtClean="0"/>
              <a:t>30/06/2017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1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93A1-7EF9-CE4F-A87A-8171A26A3AF8}" type="datetime1">
              <a:rPr lang="en-GB" smtClean="0"/>
              <a:t>30/06/2017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0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663A-270D-2043-851A-9645DBC63B19}" type="datetime1">
              <a:rPr lang="en-GB" smtClean="0"/>
              <a:t>30/06/2017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472B-0091-7847-A835-EB4496A5E83D}" type="datetime1">
              <a:rPr lang="en-GB" smtClean="0"/>
              <a:t>30/06/2017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F45E-CAA1-544D-89A9-802B3E7FD4CF}" type="datetime1">
              <a:rPr lang="en-GB" smtClean="0"/>
              <a:t>30/06/2017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2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5384-BA76-E54A-A603-7172FD609B6A}" type="datetime1">
              <a:rPr lang="en-GB" smtClean="0"/>
              <a:t>30/06/2017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5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C69E-63FF-8F41-9782-D5FEE11B083F}" type="datetime1">
              <a:rPr lang="en-GB" smtClean="0"/>
              <a:t>30/06/2017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F407E-E822-CC4C-B83A-1FC526902D45}" type="datetime1">
              <a:rPr lang="en-GB" smtClean="0"/>
              <a:t>30/06/2017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14AE-F162-C24E-80B0-A8B4B9E0560F}" type="datetime1">
              <a:rPr lang="en-GB" smtClean="0"/>
              <a:t>30/06/2017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C2DA4-1B80-CC45-85F2-039C7416104E}" type="datetime1">
              <a:rPr lang="en-GB" smtClean="0"/>
              <a:t>30/06/2017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2DE9B-20C7-BA4E-BD25-C971106D2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8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documentation.org/packages/ggplot2/versions/1.0.1/topics/them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gplot2.tidyverse.org/reference/ggthem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ata.plot.ly/manhattanly-r-package-for-interactive-manhattan-plots/" TargetMode="External"/><Relationship Id="rId4" Type="http://schemas.openxmlformats.org/officeDocument/2006/relationships/hyperlink" Target="https://moderndata.plot.ly/interactive-volcano-plots-r-plotl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uszoom.org/locuszoomjs.php?p=N4IgzgLghhCmIC5QHNYDtZkcAvgGhFQzADojNsQALAS2SoBs6q4ATRAbQF0CxYHYAYzaceIAGZRWsdgm4FaraWlH4QgqgCdEARgAcvaJoiIArACYAbJb0BmWwBYC6Wadum35h5cMBXVgCeAPqmlthqkP7BoSRgdGg04jSCUGiC8EjUzEz0InJifALCMqIEktKy8llK6Kp+gSGWJJ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ot.ly/r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d.unc.edu/pgc/results-and-downloads" TargetMode="Externa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cbi.nlm.nih.gov/pmc/articles/PMC5357816/" TargetMode="External"/><Relationship Id="rId3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" TargetMode="External"/><Relationship Id="rId4" Type="http://schemas.openxmlformats.org/officeDocument/2006/relationships/hyperlink" Target="https://plot.ly/ggplot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gplot2.tidyverse.org/reference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hiny.rstudio.com/" TargetMode="External"/><Relationship Id="rId3" Type="http://schemas.openxmlformats.org/officeDocument/2006/relationships/hyperlink" Target="https://shiny.rstudio.com/gallery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cap="all" dirty="0"/>
              <a:t>Data </a:t>
            </a:r>
            <a:r>
              <a:rPr lang="en-US" cap="all" dirty="0" smtClean="0"/>
              <a:t>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Katherine Tansey, PhD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 smtClean="0"/>
              <a:t>Data Viz 2 - R - Medic Masters 2017/2018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axis vs Zooming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4146" y="1847850"/>
            <a:ext cx="57296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US" dirty="0" smtClean="0"/>
              <a:t> options change the axis ranges 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Change the x and y axis and alter the output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Particularly when plotting stats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coord_cartesian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ea typeface="Courier New" charset="0"/>
                <a:cs typeface="Courier New" charset="0"/>
              </a:rPr>
              <a:t>allows for changing of axis limits without altering plot information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Ideal to keep plots to aspect ratio of 1, however not always possible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1755487"/>
            <a:ext cx="3325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6" y="3854496"/>
            <a:ext cx="2992500" cy="16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16" y="3854496"/>
            <a:ext cx="29925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 axis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3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Theme refers to all the visual elements not part of the plot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Text</a:t>
            </a:r>
          </a:p>
          <a:p>
            <a:pPr lvl="2"/>
            <a:r>
              <a:rPr lang="en-US" dirty="0" smtClean="0"/>
              <a:t>Axis title and text, Plot title, Legend title and text</a:t>
            </a:r>
          </a:p>
          <a:p>
            <a:pPr lvl="1"/>
            <a:r>
              <a:rPr lang="en-US" dirty="0" smtClean="0"/>
              <a:t>Lines</a:t>
            </a:r>
          </a:p>
          <a:p>
            <a:pPr lvl="2"/>
            <a:r>
              <a:rPr lang="en-US" dirty="0" smtClean="0"/>
              <a:t>Axis ticks and lines, grid pattern</a:t>
            </a:r>
          </a:p>
          <a:p>
            <a:pPr lvl="1"/>
            <a:r>
              <a:rPr lang="en-US" dirty="0" smtClean="0"/>
              <a:t>Background</a:t>
            </a:r>
          </a:p>
          <a:p>
            <a:pPr lvl="2"/>
            <a:r>
              <a:rPr lang="en-US" dirty="0" smtClean="0"/>
              <a:t>Plot, Legend, Panel</a:t>
            </a:r>
          </a:p>
          <a:p>
            <a:pPr lvl="2"/>
            <a:endParaRPr lang="en-US" dirty="0"/>
          </a:p>
          <a:p>
            <a:r>
              <a:rPr lang="en-US" dirty="0" smtClean="0"/>
              <a:t>Everything can be modified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8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of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hierarchy to the theme elements</a:t>
            </a:r>
          </a:p>
          <a:p>
            <a:pPr lvl="1"/>
            <a:r>
              <a:rPr lang="en-US" dirty="0" smtClean="0"/>
              <a:t>Can inherit from others theme elements</a:t>
            </a:r>
          </a:p>
          <a:p>
            <a:pPr lvl="2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axis.title.x</a:t>
            </a:r>
            <a:r>
              <a:rPr lang="en-US" dirty="0"/>
              <a:t> inherits from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axis.title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xis.title</a:t>
            </a:r>
            <a:r>
              <a:rPr lang="en-US" dirty="0" smtClean="0"/>
              <a:t> inherits </a:t>
            </a:r>
            <a:r>
              <a:rPr lang="en-US" dirty="0"/>
              <a:t>from 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text</a:t>
            </a:r>
          </a:p>
          <a:p>
            <a:endParaRPr lang="en-US" dirty="0" smtClean="0"/>
          </a:p>
          <a:p>
            <a:r>
              <a:rPr lang="en-US" dirty="0" smtClean="0"/>
              <a:t>There is a complex </a:t>
            </a:r>
            <a:r>
              <a:rPr lang="en-US" dirty="0"/>
              <a:t>break down written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www.rdocumentation.org/packages/ggplot2/versions/1.0.1/topics/theme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 themes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in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ggplot2 had a number of set themes already made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ggplot2.tidyverse.org/reference/ggtheme.html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 smtClean="0"/>
              <a:t>Useful starting points</a:t>
            </a:r>
          </a:p>
          <a:p>
            <a:pPr lvl="1"/>
            <a:r>
              <a:rPr lang="en-US" dirty="0" smtClean="0"/>
              <a:t>Rather than tweak everything – use a built in theme and make minor changes from there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7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built in themes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Reusing your own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35" y="1799499"/>
            <a:ext cx="5020491" cy="44184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Save theme set up as its own variable</a:t>
            </a:r>
          </a:p>
          <a:p>
            <a:r>
              <a:rPr lang="en-US" dirty="0" smtClean="0"/>
              <a:t>Add the variable to ggplot2 command chain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Another option is to use </a:t>
            </a:r>
            <a:r>
              <a:rPr lang="en-US" dirty="0" err="1" smtClean="0"/>
              <a:t>theme_set</a:t>
            </a:r>
            <a:r>
              <a:rPr lang="en-US" dirty="0" smtClean="0"/>
              <a:t> ()</a:t>
            </a:r>
          </a:p>
          <a:p>
            <a:pPr lvl="1"/>
            <a:r>
              <a:rPr lang="en-US" dirty="0" smtClean="0"/>
              <a:t>Set the theme at the top of the script – this will be inherited for all subsequent plots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95406" y="1690688"/>
            <a:ext cx="6198325" cy="2062103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err="1"/>
              <a:t>my_fav_theme</a:t>
            </a:r>
            <a:r>
              <a:rPr lang="en-US" sz="1600" dirty="0"/>
              <a:t> &lt;- theme(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element_blank</a:t>
            </a:r>
            <a:r>
              <a:rPr lang="en-US" sz="1600" dirty="0" smtClean="0"/>
              <a:t>(),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panel.grid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element_blank</a:t>
            </a:r>
            <a:r>
              <a:rPr lang="en-US" sz="1600" dirty="0" smtClean="0"/>
              <a:t>(),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axis.text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element_text</a:t>
            </a:r>
            <a:r>
              <a:rPr lang="en-US" sz="1600" dirty="0"/>
              <a:t>(color = "black", size = 14</a:t>
            </a:r>
            <a:r>
              <a:rPr lang="en-US" sz="1600" dirty="0" smtClean="0"/>
              <a:t>),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err="1" smtClean="0"/>
              <a:t>ggplot</a:t>
            </a:r>
            <a:r>
              <a:rPr lang="en-US" sz="1600" dirty="0" smtClean="0"/>
              <a:t>(</a:t>
            </a:r>
            <a:r>
              <a:rPr lang="en-US" sz="1600" dirty="0" err="1" smtClean="0"/>
              <a:t>mydata</a:t>
            </a:r>
            <a:r>
              <a:rPr lang="en-US" sz="1600" dirty="0" smtClean="0"/>
              <a:t>) +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geom_point</a:t>
            </a:r>
            <a:r>
              <a:rPr lang="en-US" sz="1600" dirty="0" smtClean="0"/>
              <a:t>(mappings = </a:t>
            </a:r>
            <a:r>
              <a:rPr lang="en-US" sz="1600" dirty="0" err="1" smtClean="0"/>
              <a:t>aes</a:t>
            </a:r>
            <a:r>
              <a:rPr lang="en-US" sz="1600" dirty="0" smtClean="0"/>
              <a:t>(x = var1, y = var2)) + 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my_fav_theme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589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4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Learning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regression lines into plots to show data trends</a:t>
            </a:r>
          </a:p>
          <a:p>
            <a:r>
              <a:rPr lang="en-US" dirty="0" smtClean="0"/>
              <a:t>Learn how to manipulate the scales of plots</a:t>
            </a:r>
          </a:p>
          <a:p>
            <a:r>
              <a:rPr lang="en-US" dirty="0" smtClean="0"/>
              <a:t>Understand how to modify all aspects of plot layout</a:t>
            </a:r>
          </a:p>
          <a:p>
            <a:r>
              <a:rPr lang="en-US" dirty="0" smtClean="0"/>
              <a:t>Comprehend quick plotting with </a:t>
            </a:r>
            <a:r>
              <a:rPr lang="en-US" dirty="0" err="1" smtClean="0"/>
              <a:t>qplot</a:t>
            </a:r>
            <a:endParaRPr lang="en-US" dirty="0" smtClean="0"/>
          </a:p>
          <a:p>
            <a:r>
              <a:rPr lang="en-US" dirty="0" smtClean="0"/>
              <a:t>Know how to make plots interactive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for quick plotting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as </a:t>
            </a:r>
            <a:r>
              <a:rPr lang="en-US" dirty="0" err="1" smtClean="0"/>
              <a:t>ggplot</a:t>
            </a:r>
            <a:r>
              <a:rPr lang="en-US" dirty="0" smtClean="0"/>
              <a:t> but only one line </a:t>
            </a:r>
          </a:p>
          <a:p>
            <a:r>
              <a:rPr lang="en-US" dirty="0" smtClean="0"/>
              <a:t>Less flexible with option and layering of plots</a:t>
            </a:r>
          </a:p>
          <a:p>
            <a:r>
              <a:rPr lang="en-US" dirty="0" smtClean="0"/>
              <a:t>Good for quickly looking at dataset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qplot</a:t>
            </a:r>
            <a:r>
              <a:rPr lang="en-US" dirty="0" smtClean="0"/>
              <a:t> makes a guess at desired plot format based on data input</a:t>
            </a:r>
          </a:p>
          <a:p>
            <a:pPr lvl="1"/>
            <a:r>
              <a:rPr lang="en-US" dirty="0" smtClean="0"/>
              <a:t>Can alter by adding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=“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desired_geom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32992" y="3401129"/>
            <a:ext cx="5926015" cy="1200329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movies_budget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(x = rating))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geom_histogram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x = rating, data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movies_budget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645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</a:t>
            </a:r>
            <a:r>
              <a:rPr lang="en-US" dirty="0" err="1" smtClean="0"/>
              <a:t>qplot</a:t>
            </a:r>
            <a:r>
              <a:rPr lang="en-US" dirty="0" smtClean="0"/>
              <a:t> to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plots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interactive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Data on website can be more informative if interactive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here</a:t>
            </a:r>
            <a:r>
              <a:rPr lang="en-US" dirty="0" smtClean="0"/>
              <a:t>, and </a:t>
            </a:r>
            <a:r>
              <a:rPr lang="en-US" dirty="0" smtClean="0">
                <a:hlinkClick r:id="rId4"/>
              </a:rPr>
              <a:t>here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Great way for people to interact and get immediate information from plot</a:t>
            </a:r>
          </a:p>
          <a:p>
            <a:endParaRPr lang="en-US" dirty="0"/>
          </a:p>
          <a:p>
            <a:r>
              <a:rPr lang="en-US" dirty="0" smtClean="0"/>
              <a:t>Journals are moving towards accepting interactive graphics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https://plot.ly/r/</a:t>
            </a:r>
            <a:endParaRPr lang="en-US" dirty="0"/>
          </a:p>
          <a:p>
            <a:pPr lvl="1"/>
            <a:r>
              <a:rPr lang="en-US" dirty="0" smtClean="0"/>
              <a:t>Other interactive plotting libraries exist in R</a:t>
            </a:r>
          </a:p>
          <a:p>
            <a:endParaRPr lang="en-US" dirty="0" smtClean="0"/>
          </a:p>
          <a:p>
            <a:r>
              <a:rPr lang="en-US" dirty="0" smtClean="0"/>
              <a:t>Aligns with ggplot2 package</a:t>
            </a:r>
          </a:p>
          <a:p>
            <a:pPr lvl="1"/>
            <a:r>
              <a:rPr lang="en-US" dirty="0" smtClean="0"/>
              <a:t>Still make ggplot2 plots</a:t>
            </a:r>
          </a:p>
          <a:p>
            <a:pPr lvl="1"/>
            <a:r>
              <a:rPr lang="en-US" dirty="0" smtClean="0"/>
              <a:t>Some modifications to make them interactive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interactive plots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55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 </a:t>
            </a:r>
            <a:r>
              <a:rPr lang="en-US" smtClean="0"/>
              <a:t>this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data from here 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www.med.unc.edu/pgc/results-and-downloads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Data Viz 1 - R - Medic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2DE9B-20C7-BA4E-BD25-C971106D233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04157"/>
            <a:ext cx="952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1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3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Discussed how vital it is to plot your data</a:t>
            </a:r>
          </a:p>
          <a:p>
            <a:r>
              <a:rPr lang="en-US" dirty="0" smtClean="0"/>
              <a:t>Introduced to ggplot2 in R</a:t>
            </a:r>
            <a:r>
              <a:rPr lang="en-US" dirty="0"/>
              <a:t> </a:t>
            </a:r>
            <a:r>
              <a:rPr lang="en-US" dirty="0" smtClean="0"/>
              <a:t>and idea of grammar of graphics</a:t>
            </a:r>
          </a:p>
          <a:p>
            <a:r>
              <a:rPr lang="en-US" smtClean="0"/>
              <a:t>Talked </a:t>
            </a:r>
            <a:r>
              <a:rPr lang="en-US" dirty="0" smtClean="0"/>
              <a:t>about how human interpret various attributes in plots</a:t>
            </a:r>
          </a:p>
          <a:p>
            <a:r>
              <a:rPr lang="en-US" dirty="0" smtClean="0"/>
              <a:t>Ways to deal with </a:t>
            </a:r>
            <a:r>
              <a:rPr lang="en-US" dirty="0" err="1" smtClean="0"/>
              <a:t>overplotting</a:t>
            </a:r>
            <a:endParaRPr lang="en-US" dirty="0" smtClean="0"/>
          </a:p>
          <a:p>
            <a:r>
              <a:rPr lang="en-US" dirty="0" smtClean="0"/>
              <a:t>Type of plots relates to the type of data</a:t>
            </a:r>
          </a:p>
          <a:p>
            <a:r>
              <a:rPr lang="en-US" dirty="0" smtClean="0"/>
              <a:t>Made multiple plots using facet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69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to recreate this plot &amp; make it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Data from </a:t>
            </a:r>
            <a:r>
              <a:rPr lang="en-US" dirty="0" smtClean="0"/>
              <a:t>Supplementary Table 3: </a:t>
            </a:r>
            <a:r>
              <a:rPr lang="en-US" dirty="0">
                <a:hlinkClick r:id="rId2"/>
              </a:rPr>
              <a:t>https://www.ncbi.nlm.nih.gov/pmc/articles/PMC5357816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70" y="1446803"/>
            <a:ext cx="5558060" cy="37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7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58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add regression </a:t>
            </a:r>
            <a:r>
              <a:rPr lang="en-US" dirty="0"/>
              <a:t>lines </a:t>
            </a:r>
            <a:r>
              <a:rPr lang="en-US" dirty="0" smtClean="0"/>
              <a:t>to plots</a:t>
            </a:r>
          </a:p>
          <a:p>
            <a:r>
              <a:rPr lang="en-US" dirty="0" smtClean="0"/>
              <a:t>Every aspect </a:t>
            </a:r>
            <a:r>
              <a:rPr lang="en-US" dirty="0"/>
              <a:t>of </a:t>
            </a:r>
            <a:r>
              <a:rPr lang="en-US" dirty="0" smtClean="0"/>
              <a:t>plots layout can be modified which is a LOT of things</a:t>
            </a:r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US" dirty="0" smtClean="0"/>
              <a:t> can be used to make plots more quickly</a:t>
            </a:r>
            <a:endParaRPr lang="en-US" dirty="0"/>
          </a:p>
          <a:p>
            <a:r>
              <a:rPr lang="en-US" dirty="0" smtClean="0"/>
              <a:t>Interactive plots can enhance a viewers experience</a:t>
            </a:r>
          </a:p>
          <a:p>
            <a:pPr lvl="1"/>
            <a:r>
              <a:rPr lang="en-US" dirty="0" smtClean="0"/>
              <a:t>Easy-</a:t>
            </a:r>
            <a:r>
              <a:rPr lang="en-US" dirty="0" err="1" smtClean="0"/>
              <a:t>ish</a:t>
            </a:r>
            <a:r>
              <a:rPr lang="en-US" dirty="0" smtClean="0"/>
              <a:t> to make using </a:t>
            </a:r>
            <a:r>
              <a:rPr lang="en-US" dirty="0" err="1" smtClean="0"/>
              <a:t>plot.ly</a:t>
            </a:r>
            <a:r>
              <a:rPr lang="en-US" dirty="0" smtClean="0"/>
              <a:t> package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reference page : </a:t>
            </a:r>
            <a:r>
              <a:rPr lang="en-US" dirty="0">
                <a:hlinkClick r:id="rId2"/>
              </a:rPr>
              <a:t>http://ggplot2.tidyverse.org/reference/</a:t>
            </a:r>
            <a:r>
              <a:rPr lang="en-US" dirty="0"/>
              <a:t> </a:t>
            </a:r>
          </a:p>
          <a:p>
            <a:r>
              <a:rPr lang="en-US" dirty="0"/>
              <a:t>Cookbook for R graphics : </a:t>
            </a:r>
            <a:r>
              <a:rPr lang="en-US" dirty="0">
                <a:hlinkClick r:id="rId3"/>
              </a:rPr>
              <a:t>http://www.cookbook-r.com/Graphs/</a:t>
            </a:r>
            <a:r>
              <a:rPr lang="en-US" dirty="0"/>
              <a:t> </a:t>
            </a:r>
          </a:p>
          <a:p>
            <a:r>
              <a:rPr lang="en-US" dirty="0" err="1"/>
              <a:t>plot.ly</a:t>
            </a:r>
            <a:r>
              <a:rPr lang="en-US" dirty="0"/>
              <a:t> : </a:t>
            </a:r>
            <a:r>
              <a:rPr lang="en-US" dirty="0">
                <a:hlinkClick r:id="rId4"/>
              </a:rPr>
              <a:t>https://plot.ly/ggplot2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1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Apps </a:t>
            </a:r>
            <a:r>
              <a:rPr lang="en-US" smtClean="0"/>
              <a:t>with R in Shiny</a:t>
            </a:r>
          </a:p>
          <a:p>
            <a:pPr lvl="1"/>
            <a:r>
              <a:rPr lang="en-US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://shiny.rstudio.com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https://shiny.rstudio.com/gallery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Already plotted this 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geom_smooth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geom_smooth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stat_smooth</a:t>
            </a:r>
            <a:r>
              <a:rPr lang="en-US" dirty="0" smtClean="0">
                <a:ea typeface="Courier New" charset="0"/>
                <a:cs typeface="Courier New" charset="0"/>
              </a:rPr>
              <a:t> add regression lines to scatterplots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Various types of smoothers :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oess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l</a:t>
            </a:r>
            <a:r>
              <a:rPr lang="en-US" dirty="0" smtClean="0">
                <a:ea typeface="Courier New" charset="0"/>
                <a:cs typeface="Courier New" charset="0"/>
              </a:rPr>
              <a:t>m</a:t>
            </a:r>
          </a:p>
          <a:p>
            <a:pPr lvl="1"/>
            <a:r>
              <a:rPr lang="en-US" dirty="0" err="1"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ea typeface="Courier New" charset="0"/>
                <a:cs typeface="Courier New" charset="0"/>
              </a:rPr>
              <a:t>lm</a:t>
            </a:r>
            <a:endParaRPr lang="en-US" dirty="0" smtClean="0">
              <a:ea typeface="Courier New" charset="0"/>
              <a:cs typeface="Courier New" charset="0"/>
            </a:endParaRP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Confidence Interval is 95%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Can be turned off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38" y="2441287"/>
            <a:ext cx="3258500" cy="176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88" y="4384674"/>
            <a:ext cx="3258500" cy="17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988" y="4384674"/>
            <a:ext cx="32585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8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smoothing lines to plots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stat_summary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summary statistics</a:t>
            </a:r>
          </a:p>
          <a:p>
            <a:pPr lvl="1"/>
            <a:r>
              <a:rPr lang="en-US" dirty="0" err="1" smtClean="0"/>
              <a:t>fun.data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f</a:t>
            </a:r>
            <a:r>
              <a:rPr lang="en-US" dirty="0" err="1" smtClean="0"/>
              <a:t>un.ymin</a:t>
            </a:r>
            <a:endParaRPr lang="en-US" dirty="0" smtClean="0"/>
          </a:p>
          <a:p>
            <a:pPr lvl="1"/>
            <a:r>
              <a:rPr lang="en-US" dirty="0" err="1" smtClean="0"/>
              <a:t>fun.y</a:t>
            </a:r>
            <a:endParaRPr lang="en-US" dirty="0" smtClean="0"/>
          </a:p>
          <a:p>
            <a:pPr lvl="1"/>
            <a:r>
              <a:rPr lang="en-US" dirty="0" err="1" smtClean="0"/>
              <a:t>fun.ymax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Variety of different summary stat functions</a:t>
            </a:r>
          </a:p>
          <a:p>
            <a:pPr lvl="1"/>
            <a:r>
              <a:rPr lang="en-US" dirty="0" smtClean="0"/>
              <a:t>mean, </a:t>
            </a:r>
            <a:r>
              <a:rPr lang="en-US" dirty="0" err="1" smtClean="0"/>
              <a:t>sd</a:t>
            </a:r>
            <a:r>
              <a:rPr lang="en-US" dirty="0" smtClean="0"/>
              <a:t>, min, max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Supply your own </a:t>
            </a:r>
            <a:r>
              <a:rPr lang="en-US" dirty="0" err="1" smtClean="0"/>
              <a:t>data.frame</a:t>
            </a:r>
            <a:r>
              <a:rPr lang="en-US" dirty="0" smtClean="0"/>
              <a:t> function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87" y="1362807"/>
            <a:ext cx="4731727" cy="25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with </a:t>
            </a:r>
            <a:r>
              <a:rPr lang="en-US" dirty="0" err="1" smtClean="0"/>
              <a:t>stat_summary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Data Viz 2 - R - Medic Masters 2017/2018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8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950</Words>
  <Application>Microsoft Macintosh PowerPoint</Application>
  <PresentationFormat>Widescreen</PresentationFormat>
  <Paragraphs>214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Courier New</vt:lpstr>
      <vt:lpstr>Arial</vt:lpstr>
      <vt:lpstr>Office Theme</vt:lpstr>
      <vt:lpstr>Data Visualization</vt:lpstr>
      <vt:lpstr>Learning Objectives</vt:lpstr>
      <vt:lpstr>What we did last time</vt:lpstr>
      <vt:lpstr>Statistics </vt:lpstr>
      <vt:lpstr>Already plotted this : geom_smooth</vt:lpstr>
      <vt:lpstr>PRACTICAL</vt:lpstr>
      <vt:lpstr>stat_summary</vt:lpstr>
      <vt:lpstr>PRACTICAL</vt:lpstr>
      <vt:lpstr>Coordinates</vt:lpstr>
      <vt:lpstr>Altering the axis vs Zooming in</vt:lpstr>
      <vt:lpstr>PRACTICAL</vt:lpstr>
      <vt:lpstr>Themes</vt:lpstr>
      <vt:lpstr>Modify the plot</vt:lpstr>
      <vt:lpstr>Inheritance of themes</vt:lpstr>
      <vt:lpstr>PRACTICAL</vt:lpstr>
      <vt:lpstr>Built in themes</vt:lpstr>
      <vt:lpstr>PRACTICAL</vt:lpstr>
      <vt:lpstr>Reusing your own themes</vt:lpstr>
      <vt:lpstr>qplot</vt:lpstr>
      <vt:lpstr>qplot for quick plotting </vt:lpstr>
      <vt:lpstr>PRACTICAL</vt:lpstr>
      <vt:lpstr>Interactive plots</vt:lpstr>
      <vt:lpstr>Why have interactive plots</vt:lpstr>
      <vt:lpstr>plotly </vt:lpstr>
      <vt:lpstr>PRACTICAL</vt:lpstr>
      <vt:lpstr>Putting it all together</vt:lpstr>
      <vt:lpstr>PRACTICAL</vt:lpstr>
      <vt:lpstr>Revisit this plot</vt:lpstr>
      <vt:lpstr>PRACTICAL</vt:lpstr>
      <vt:lpstr>Try to recreate this plot &amp; make it interactive</vt:lpstr>
      <vt:lpstr>Wrapping Up</vt:lpstr>
      <vt:lpstr>Key Points</vt:lpstr>
      <vt:lpstr>Further Reading</vt:lpstr>
      <vt:lpstr>Next time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Methods</dc:title>
  <dc:creator>Microsoft Office User</dc:creator>
  <cp:lastModifiedBy>Microsoft Office User</cp:lastModifiedBy>
  <cp:revision>40</cp:revision>
  <dcterms:created xsi:type="dcterms:W3CDTF">2017-06-19T16:20:13Z</dcterms:created>
  <dcterms:modified xsi:type="dcterms:W3CDTF">2017-06-30T11:57:54Z</dcterms:modified>
</cp:coreProperties>
</file>